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98BEA-E45D-4E46-BA23-23E0D321C6DC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227D2-0C03-413B-B1C9-2DD6F5A516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712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A227D2-0C03-413B-B1C9-2DD6F5A5168E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7018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1827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2611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5981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23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337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6647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329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7388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171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063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66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5BB65-63EC-4CEF-AE16-C1C21F87D8D0}" type="datetimeFigureOut">
              <a:rPr lang="it-IT" smtClean="0"/>
              <a:t>13/02/2026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9AAEB-699F-4C92-9260-EFE645FC07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83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eg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2254" y="-1909618"/>
            <a:ext cx="14491854" cy="10868891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979053" y="535709"/>
            <a:ext cx="9365673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endParaRPr lang="it-IT" sz="2800" dirty="0">
              <a:solidFill>
                <a:schemeClr val="bg1"/>
              </a:solidFill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endParaRPr lang="it-IT" sz="2800" dirty="0">
              <a:solidFill>
                <a:schemeClr val="bg1"/>
              </a:solidFill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r>
              <a:rPr lang="it-IT" sz="60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FIAsarum</a:t>
            </a:r>
            <a:r>
              <a:rPr lang="it-IT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sz="60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polycephalum</a:t>
            </a:r>
            <a:endParaRPr lang="it-IT" sz="6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endParaRPr lang="it-IT" sz="2800" dirty="0">
              <a:solidFill>
                <a:schemeClr val="bg1"/>
              </a:solidFill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endParaRPr lang="it-IT" sz="2800" dirty="0">
              <a:solidFill>
                <a:schemeClr val="bg1"/>
              </a:solidFill>
            </a:endParaRPr>
          </a:p>
          <a:p>
            <a:pPr algn="ctr"/>
            <a:endParaRPr lang="it-IT" sz="2800" dirty="0" smtClean="0">
              <a:solidFill>
                <a:schemeClr val="bg1"/>
              </a:solidFill>
            </a:endParaRPr>
          </a:p>
          <a:p>
            <a:pPr algn="ctr"/>
            <a:r>
              <a:rPr lang="it-IT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Progetto FIA 2025/2026</a:t>
            </a:r>
            <a:endParaRPr lang="it-IT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059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1566153" y="0"/>
            <a:ext cx="85408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RICERCA A*</a:t>
            </a:r>
          </a:p>
          <a:p>
            <a:pPr algn="ctr"/>
            <a:r>
              <a:rPr lang="it-IT" dirty="0" smtClean="0"/>
              <a:t>Ecco un esempio di applicazione </a:t>
            </a:r>
            <a:r>
              <a:rPr lang="it-IT" dirty="0" smtClean="0"/>
              <a:t>dell’algoritmo</a:t>
            </a:r>
          </a:p>
          <a:p>
            <a:pPr algn="ctr"/>
            <a:r>
              <a:rPr lang="it-IT" dirty="0" smtClean="0"/>
              <a:t>Vi sono anche descritti tutti i valori delle funzioni calcolate durante la ricerca</a:t>
            </a:r>
            <a:endParaRPr lang="it-IT" dirty="0" smtClean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681018"/>
            <a:ext cx="5947432" cy="5176982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914" y="1681018"/>
            <a:ext cx="5949086" cy="517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44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0" y="0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RICERCA IN PROFONDITA</a:t>
            </a:r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’</a:t>
            </a:r>
            <a:endParaRPr lang="it-IT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it-IT" dirty="0" smtClean="0"/>
              <a:t>Iniziando dal punto di partenza, andiamo a esplorare le celle vicine. Queste celle visitate vengono salvate in una coda e se una cella corrisponde alla cella di arrivo, allora si creerà il percorso per raggiungerla. Se invece non lo dovesse trovare allora continuerà la ricerca finché non lo troverà.</a:t>
            </a:r>
            <a:endParaRPr lang="it-IT" dirty="0" smtClean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878" y="1390258"/>
            <a:ext cx="4010585" cy="5467741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489" y="1775019"/>
            <a:ext cx="5364945" cy="508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03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77821" y="0"/>
            <a:ext cx="121141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RICERCA IN PROFONDITA’</a:t>
            </a:r>
          </a:p>
          <a:p>
            <a:pPr algn="ctr"/>
            <a:r>
              <a:rPr lang="it-IT" dirty="0" smtClean="0"/>
              <a:t>Ecco un esempio di applicazione dell’algoritmo </a:t>
            </a:r>
            <a:endParaRPr lang="it-IT" dirty="0" smtClean="0"/>
          </a:p>
          <a:p>
            <a:pPr algn="ctr"/>
            <a:r>
              <a:rPr lang="it-IT" dirty="0" smtClean="0"/>
              <a:t>Abbiamo anche aggiunto un effetto grafico che ci permette di vedere la ricerca in tempo reale!</a:t>
            </a:r>
            <a:endParaRPr lang="it-IT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0371"/>
            <a:ext cx="4849091" cy="420763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091" y="2727614"/>
            <a:ext cx="7342909" cy="4130386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5172364" y="2134995"/>
            <a:ext cx="5800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	*nota, per vedere la GIF attivare la presentazione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075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61762" y="1823199"/>
            <a:ext cx="1124517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CONCLUSIONE</a:t>
            </a:r>
          </a:p>
          <a:p>
            <a:pPr algn="ctr"/>
            <a:r>
              <a:rPr lang="it-IT" dirty="0" smtClean="0"/>
              <a:t>L’esperienza di progetto per IA è stata divertente, non solo perché ci ha permesso di approfondire sugli argomenti trattati a lezione, ma di farlo a modo nostro con un argomento «curioso».</a:t>
            </a:r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 smtClean="0"/>
          </a:p>
          <a:p>
            <a:pPr algn="ctr"/>
            <a:r>
              <a:rPr lang="it-IT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GRAZIE PER L’ATTENZIONE</a:t>
            </a:r>
          </a:p>
          <a:p>
            <a:pPr algn="ctr"/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134007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059710" y="618836"/>
            <a:ext cx="7656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 SIAMO?</a:t>
            </a:r>
            <a:endParaRPr lang="it-IT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3034" y="1884280"/>
            <a:ext cx="3206530" cy="4973720"/>
          </a:xfrm>
          <a:prstGeom prst="rect">
            <a:avLst/>
          </a:prstGeom>
        </p:spPr>
      </p:pic>
      <p:sp>
        <p:nvSpPr>
          <p:cNvPr id="4" name="CasellaDiTesto 3"/>
          <p:cNvSpPr txBox="1"/>
          <p:nvPr/>
        </p:nvSpPr>
        <p:spPr>
          <a:xfrm>
            <a:off x="9384145" y="1607127"/>
            <a:ext cx="1985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/>
              <a:t>Farace</a:t>
            </a:r>
            <a:r>
              <a:rPr lang="it-IT" dirty="0" smtClean="0"/>
              <a:t> Mirko</a:t>
            </a:r>
            <a:endParaRPr lang="it-IT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183" y="1884280"/>
            <a:ext cx="3168072" cy="497372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93293">
            <a:off x="1180820" y="2992368"/>
            <a:ext cx="473923" cy="473923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955964" y="1607127"/>
            <a:ext cx="2207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Setola Angela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11876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33465" y="196125"/>
            <a:ext cx="11789922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INTRODUZIONE</a:t>
            </a:r>
            <a:r>
              <a:rPr lang="it-IT" sz="2400" dirty="0" smtClean="0"/>
              <a:t>:</a:t>
            </a:r>
            <a:endParaRPr lang="it-IT" sz="2400" dirty="0" smtClean="0"/>
          </a:p>
          <a:p>
            <a:pPr algn="ctr"/>
            <a:r>
              <a:rPr lang="it-IT" dirty="0" smtClean="0"/>
              <a:t>Da questo video siamo rimasti affascinati dal comportamento peculiare di questo organismo e ci siamo posti la domanda: </a:t>
            </a:r>
          </a:p>
          <a:p>
            <a:pPr algn="ctr"/>
            <a:r>
              <a:rPr lang="it-IT" dirty="0" smtClean="0"/>
              <a:t>«e se la rendessimo digitale?»</a:t>
            </a:r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endParaRPr lang="it-IT" dirty="0" smtClean="0"/>
          </a:p>
          <a:p>
            <a:pPr algn="ctr"/>
            <a:endParaRPr lang="it-IT" dirty="0"/>
          </a:p>
          <a:p>
            <a:pPr algn="ctr"/>
            <a:r>
              <a:rPr lang="it-IT" dirty="0" smtClean="0"/>
              <a:t>Video da </a:t>
            </a:r>
            <a:r>
              <a:rPr lang="it-IT" dirty="0" err="1" smtClean="0"/>
              <a:t>Barbascura</a:t>
            </a:r>
            <a:r>
              <a:rPr lang="it-IT" dirty="0" smtClean="0"/>
              <a:t> X: Lo strano organismo che risolve labirinti e prende decisioni.</a:t>
            </a:r>
          </a:p>
          <a:p>
            <a:pPr algn="ctr"/>
            <a:r>
              <a:rPr lang="it-IT" dirty="0" smtClean="0"/>
              <a:t>(Link: https://youtu.be/xieWiuPv7U0?si=BCSLNf-0M9Xqi_YV)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351" y="1279390"/>
            <a:ext cx="653415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31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894944" y="398833"/>
            <a:ext cx="100875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OBIETTIVO:</a:t>
            </a:r>
            <a:endParaRPr lang="it-IT" sz="24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it-IT" dirty="0" smtClean="0"/>
              <a:t>Creare un’IA in grado di simulare il comportamento di ricerca della muffa policefala, utilizzando gli algoritmi visti a lezione</a:t>
            </a:r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072" y="1716074"/>
            <a:ext cx="8719127" cy="46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18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792" y="0"/>
            <a:ext cx="9156208" cy="6858000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0" y="0"/>
            <a:ext cx="36668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SPECIFICA </a:t>
            </a:r>
            <a:r>
              <a:rPr lang="it-IT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PEAS</a:t>
            </a:r>
            <a:r>
              <a:rPr lang="it-IT" sz="4000" dirty="0" smtClean="0">
                <a:solidFill>
                  <a:schemeClr val="bg1"/>
                </a:solidFill>
              </a:rPr>
              <a:t>:</a:t>
            </a:r>
            <a:endParaRPr lang="it-IT" sz="4000" dirty="0">
              <a:solidFill>
                <a:schemeClr val="bg1"/>
              </a:solidFill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4549564" y="3244333"/>
            <a:ext cx="181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Perfomance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216172" y="6215992"/>
            <a:ext cx="1799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Envirorment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9918971" y="6278592"/>
            <a:ext cx="1974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Actuators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11031167" y="3822970"/>
            <a:ext cx="1725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Sensors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682" y="3285693"/>
            <a:ext cx="290882" cy="286613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290" y="6257351"/>
            <a:ext cx="290882" cy="286613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0285" y="3864329"/>
            <a:ext cx="290882" cy="286613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089" y="6319951"/>
            <a:ext cx="290882" cy="28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2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0" y="287045"/>
            <a:ext cx="121920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					</a:t>
            </a:r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SPECIFICHE DELL’AMBIENTE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 smtClean="0"/>
              <a:t>SINGOLO AGENTE 							PARAIZIALMENTE OSSERVABILE	</a:t>
            </a:r>
            <a:endParaRPr lang="it-IT" dirty="0"/>
          </a:p>
          <a:p>
            <a:endParaRPr lang="it-IT" dirty="0" smtClean="0"/>
          </a:p>
          <a:p>
            <a:endParaRPr lang="it-IT" dirty="0"/>
          </a:p>
          <a:p>
            <a:endParaRPr lang="it-IT" dirty="0" smtClean="0"/>
          </a:p>
          <a:p>
            <a:endParaRPr lang="it-IT" dirty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  <a:p>
            <a:endParaRPr lang="it-IT" dirty="0" smtClean="0"/>
          </a:p>
          <a:p>
            <a:endParaRPr lang="it-IT" dirty="0"/>
          </a:p>
          <a:p>
            <a:endParaRPr lang="it-IT" dirty="0" smtClean="0"/>
          </a:p>
          <a:p>
            <a:r>
              <a:rPr lang="it-IT" dirty="0" smtClean="0"/>
              <a:t>            STATICO								EPISODICO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6970"/>
            <a:ext cx="2344366" cy="175593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901" y="1536970"/>
            <a:ext cx="5159914" cy="1547975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626696"/>
            <a:ext cx="3138538" cy="2231304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496" y="4626697"/>
            <a:ext cx="3966763" cy="2231304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9259" y="4626696"/>
            <a:ext cx="2942741" cy="220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41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0" y="582973"/>
            <a:ext cx="121920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ANALISI DEL PROBLEMA</a:t>
            </a:r>
            <a:endParaRPr lang="it-IT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it-IT" b="1" dirty="0" smtClean="0"/>
              <a:t>Stato iniziale</a:t>
            </a:r>
            <a:r>
              <a:rPr lang="it-IT" dirty="0" smtClean="0"/>
              <a:t>:  il punto di partenza e il punto d’arrivo sono scelti casualmente in una griglia</a:t>
            </a:r>
          </a:p>
          <a:p>
            <a:endParaRPr lang="it-IT" dirty="0" smtClean="0"/>
          </a:p>
          <a:p>
            <a:endParaRPr lang="it-IT" dirty="0"/>
          </a:p>
          <a:p>
            <a:r>
              <a:rPr lang="it-IT" b="1" dirty="0" smtClean="0"/>
              <a:t>Descrizione azioni </a:t>
            </a:r>
            <a:r>
              <a:rPr lang="it-IT" b="1" dirty="0"/>
              <a:t>p</a:t>
            </a:r>
            <a:r>
              <a:rPr lang="it-IT" b="1" dirty="0" smtClean="0"/>
              <a:t>ossibili</a:t>
            </a:r>
            <a:r>
              <a:rPr lang="it-IT" dirty="0" smtClean="0"/>
              <a:t>: L’agente può muoversi in 8 </a:t>
            </a:r>
            <a:r>
              <a:rPr lang="it-IT" dirty="0" smtClean="0"/>
              <a:t>direzioni. In alto, in basso, a destra, a sinistra, in basso a destra, in basso a sinistra, in alto a destra, in alto a sinistra.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  <a:p>
            <a:r>
              <a:rPr lang="it-IT" b="1" dirty="0" smtClean="0"/>
              <a:t>Test Obiettivo</a:t>
            </a:r>
            <a:r>
              <a:rPr lang="it-IT" dirty="0" smtClean="0"/>
              <a:t>: L’obiettivo della muffa è quello di raggiungere il cibo con il miglior percorso possibile</a:t>
            </a:r>
          </a:p>
          <a:p>
            <a:endParaRPr lang="it-IT" dirty="0" smtClean="0"/>
          </a:p>
          <a:p>
            <a:endParaRPr lang="it-IT" dirty="0"/>
          </a:p>
          <a:p>
            <a:r>
              <a:rPr lang="it-IT" b="1" dirty="0" smtClean="0"/>
              <a:t>Modello di transizione: </a:t>
            </a:r>
            <a:r>
              <a:rPr lang="it-IT" dirty="0" smtClean="0"/>
              <a:t>Si deve controllare ad ogni azione se si è raggiunto o meno il «</a:t>
            </a:r>
            <a:r>
              <a:rPr lang="it-IT" dirty="0" smtClean="0"/>
              <a:t>traguardo</a:t>
            </a:r>
            <a:r>
              <a:rPr lang="it-IT" dirty="0" smtClean="0"/>
              <a:t>»</a:t>
            </a:r>
          </a:p>
          <a:p>
            <a:endParaRPr lang="it-IT" dirty="0"/>
          </a:p>
          <a:p>
            <a:endParaRPr lang="it-IT" dirty="0" smtClean="0"/>
          </a:p>
          <a:p>
            <a:r>
              <a:rPr lang="it-IT" b="1" dirty="0" smtClean="0"/>
              <a:t>Costo cammino</a:t>
            </a:r>
            <a:r>
              <a:rPr lang="it-IT" dirty="0" smtClean="0"/>
              <a:t>: ogni passo nell’ambiente costa 1</a:t>
            </a:r>
          </a:p>
          <a:p>
            <a:endParaRPr lang="it-IT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5373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12436" y="1870856"/>
            <a:ext cx="12192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COME </a:t>
            </a:r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ABBIAMO AFFRONTATO IL PROBLEMA</a:t>
            </a:r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  <a:p>
            <a:pPr algn="ctr"/>
            <a:endParaRPr lang="it-IT" dirty="0"/>
          </a:p>
          <a:p>
            <a:pPr algn="ctr"/>
            <a:r>
              <a:rPr lang="it-IT" dirty="0" smtClean="0"/>
              <a:t>Abbiamo affrontato il problema usando due algoritmi di ricerca, uno a ricerca informata e uno a ricerca non informata:</a:t>
            </a:r>
          </a:p>
          <a:p>
            <a:pPr algn="ctr"/>
            <a:endParaRPr lang="it-IT" dirty="0"/>
          </a:p>
          <a:p>
            <a:pPr algn="ctr"/>
            <a:r>
              <a:rPr lang="it-IT" dirty="0" smtClean="0"/>
              <a:t>Algoritmo di Ricerca </a:t>
            </a:r>
            <a:r>
              <a:rPr lang="it-IT" dirty="0" smtClean="0"/>
              <a:t>A*</a:t>
            </a:r>
          </a:p>
          <a:p>
            <a:pPr algn="ctr"/>
            <a:endParaRPr lang="it-IT" dirty="0" smtClean="0"/>
          </a:p>
          <a:p>
            <a:pPr algn="ctr"/>
            <a:r>
              <a:rPr lang="it-IT" dirty="0" smtClean="0"/>
              <a:t>Algoritmo </a:t>
            </a:r>
            <a:r>
              <a:rPr lang="it-IT" dirty="0" smtClean="0"/>
              <a:t>di ricerca in </a:t>
            </a:r>
            <a:r>
              <a:rPr lang="it-IT" dirty="0" smtClean="0"/>
              <a:t>profondità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386390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865270" y="0"/>
            <a:ext cx="1041832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RICERCA A</a:t>
            </a:r>
            <a:r>
              <a:rPr lang="it-IT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</a:t>
            </a:r>
            <a:endParaRPr lang="it-IT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it-IT" dirty="0" smtClean="0"/>
              <a:t>L’algoritmo usa tre funzioni: g(), che corrisponde al costo reale per raggiungere il nodo obiettivo a partire da quello iniziale, h(), che corrisponde al costo stimato per raggiungere il nodo obiettivo a partire dal nodo attuale, in fine abbiamo f() che è la somma dei due e corrisponde alla stima del costo del percorso più adatto.</a:t>
            </a:r>
            <a:endParaRPr lang="it-IT" dirty="0" smtClean="0"/>
          </a:p>
        </p:txBody>
      </p:sp>
      <p:pic>
        <p:nvPicPr>
          <p:cNvPr id="3" name="image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13552" y="1439694"/>
            <a:ext cx="4464287" cy="5418306"/>
          </a:xfrm>
          <a:prstGeom prst="rect">
            <a:avLst/>
          </a:prstGeom>
          <a:ln/>
        </p:spPr>
      </p:pic>
      <p:pic>
        <p:nvPicPr>
          <p:cNvPr id="4" name="image1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856052" y="3044757"/>
            <a:ext cx="6073302" cy="3813243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92642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</TotalTime>
  <Words>490</Words>
  <Application>Microsoft Office PowerPoint</Application>
  <PresentationFormat>Widescreen</PresentationFormat>
  <Paragraphs>98</Paragraphs>
  <Slides>13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Mirko</dc:creator>
  <cp:lastModifiedBy>Mirko</cp:lastModifiedBy>
  <cp:revision>24</cp:revision>
  <dcterms:created xsi:type="dcterms:W3CDTF">2026-02-10T16:05:34Z</dcterms:created>
  <dcterms:modified xsi:type="dcterms:W3CDTF">2026-02-13T15:49:07Z</dcterms:modified>
</cp:coreProperties>
</file>

<file path=docProps/thumbnail.jpeg>
</file>